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303" r:id="rId3"/>
    <p:sldId id="258" r:id="rId4"/>
    <p:sldId id="269" r:id="rId5"/>
    <p:sldId id="270" r:id="rId6"/>
    <p:sldId id="268" r:id="rId7"/>
    <p:sldId id="267" r:id="rId8"/>
    <p:sldId id="304" r:id="rId9"/>
    <p:sldId id="259" r:id="rId10"/>
    <p:sldId id="261" r:id="rId11"/>
    <p:sldId id="273" r:id="rId12"/>
    <p:sldId id="274" r:id="rId13"/>
    <p:sldId id="262" r:id="rId14"/>
    <p:sldId id="305" r:id="rId15"/>
    <p:sldId id="306" r:id="rId16"/>
    <p:sldId id="278" r:id="rId17"/>
    <p:sldId id="279" r:id="rId18"/>
    <p:sldId id="280" r:id="rId19"/>
    <p:sldId id="29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0"/>
    <p:restoredTop sz="94718"/>
  </p:normalViewPr>
  <p:slideViewPr>
    <p:cSldViewPr snapToGrid="0" snapToObjects="1">
      <p:cViewPr varScale="1">
        <p:scale>
          <a:sx n="94" d="100"/>
          <a:sy n="94" d="100"/>
        </p:scale>
        <p:origin x="12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568BB-288B-924A-8F85-741E5C66D9DB}" type="datetimeFigureOut">
              <a:rPr lang="en-US" smtClean="0"/>
              <a:t>9/30/19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7F0FC-8E1D-BB41-97E5-6182A1C4D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9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5BFC-F2A3-124C-9B3F-A024B54F4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92AB7-C4AB-2943-9534-C2D809C43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4E5C2-5ADF-A04E-BB62-5A64D9A9A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EB446-D6EE-2245-8958-E15A47F7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63351-BB15-6644-90EE-8641C7F3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7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504D-65B2-034A-9121-BFD4524CC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127ED-F64E-DC4E-A3AF-0995DDF9F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B1D1B-5415-714D-A22C-AB803C4DD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2FA87-660C-A34B-9FEA-4D5A2462E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2E95F-BA05-DC40-8CC8-CF512AB5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9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A408-5486-B845-8168-54A14F7AF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43106-AE02-094A-BF0E-3E5F2E80C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EB34F-5DC8-4F44-9CA4-6000C53DA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3FAD8-DA9D-B641-BD76-D2BD64D2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5F5D5-2146-EA4E-929F-BD40FAE5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4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9543-F619-A84B-AB81-ABE63C8D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4C342-B030-D045-A79E-33C23908C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87B50-74D4-BC40-8982-8A3449A42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15828-5E3A-CB44-B535-0D412EE1E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5A2F9-F818-A944-B7F1-582728D87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45743-7654-AA40-A21D-E2B80168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85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E1D7-68DF-7C41-8EB0-D1DA8688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EFE4C-0558-8444-8E48-8C84A2A29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856A7-CBCE-C446-B292-565968126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4DB80B-9170-A841-AEE7-78ED9BCA3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739EAB-2C8C-FB47-99A5-850A8F008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50E9ED-1934-1E4E-AD45-32426A523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6B6A13-4A3B-7842-8520-897AFB089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53A0B-590F-DA42-B559-2788E6797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7CAAA-3FF9-4940-A823-783A2AA5E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4A594-AE3C-9F48-B46D-ED38B283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803D8-B99F-CB4F-BA07-4F71C55C2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24166-ED12-2341-AAA5-60B0B2C7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5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010E43-9F73-9A4E-A10E-2554150CE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ADCA4D-7686-6043-8B1B-A5AEC254B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082AD-F283-E545-99BD-587C9C69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8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81595-9550-814D-9827-77980CAE6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470F5-3EB5-6C43-97AF-4644DB9F6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DC62C-4F7F-EB4C-83B1-9161AA22D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CD904-BFDC-7143-952A-761EE93BD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6FE10-92D9-4740-8E20-DB621574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05D66-5C4E-C64C-9DA9-F0EA537E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63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E76B4-22AF-8645-96DE-831B41568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B0B72F-7A90-C349-BAA7-C5885A532B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8C59C-D17F-C84A-B6FC-8C7EF70B0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76359-8245-D145-9365-D1AA38A1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8DEEC5-239D-B541-8E0B-626EDDFF6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A7068E-02D6-0F45-9FA6-610E105F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0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42CD8-4C5B-E64D-8A1C-621E1C97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3ACAAE-790B-5F43-9501-61DE4871E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50A58-3AF8-B74A-9812-E4C99574C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FAAC4-C9DA-984D-BB46-FC8CDEBF5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194D2-09C8-4F4D-979E-D5A9117E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44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0CD92A-8129-184F-931C-3E9D8EBA3B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EE70F-D9F3-954B-8258-6A86AF3DB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A12CD-09A3-BA4A-9F41-A6B8BA7C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C0848-A122-2C4C-ADCB-A5A9D11D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CA3D2-FE48-464F-AC81-D306727C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0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B82F9-511B-E84C-8457-A9799075A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7929C-8171-4C49-A161-ECBD6384A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050BB-BE7F-4B46-B806-8837A1C32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12A24-0163-7643-8CCF-CA3EECEADD93}" type="datetimeFigureOut">
              <a:rPr lang="en-US" smtClean="0"/>
              <a:t>9/30/19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7F115-8006-794A-BEB3-2AF180F0A6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241B6-74B3-B74E-8497-CC2EF8751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DF6F8-D092-1142-B15F-8CD9B4B02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696504"/>
            <a:ext cx="9144000" cy="1478502"/>
          </a:xfrm>
        </p:spPr>
        <p:txBody>
          <a:bodyPr>
            <a:normAutofit/>
          </a:bodyPr>
          <a:lstStyle/>
          <a:p>
            <a:r>
              <a:rPr lang="en-US" b="1" dirty="0"/>
              <a:t>Topographic Differencing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6875" y="3207927"/>
            <a:ext cx="9144000" cy="1655762"/>
          </a:xfrm>
        </p:spPr>
        <p:txBody>
          <a:bodyPr/>
          <a:lstStyle/>
          <a:p>
            <a:r>
              <a:rPr lang="en-US" dirty="0"/>
              <a:t>Chelsea Scott</a:t>
            </a:r>
            <a:r>
              <a:rPr lang="en-US" baseline="30000" dirty="0"/>
              <a:t>1</a:t>
            </a:r>
            <a:r>
              <a:rPr lang="en-US" dirty="0"/>
              <a:t>, Matt Beckley</a:t>
            </a:r>
            <a:r>
              <a:rPr lang="en-US" baseline="30000" dirty="0"/>
              <a:t>2</a:t>
            </a:r>
            <a:r>
              <a:rPr lang="en-US" dirty="0"/>
              <a:t>, Christopher Crosby</a:t>
            </a:r>
            <a:r>
              <a:rPr lang="en-US" baseline="30000" dirty="0"/>
              <a:t>2</a:t>
            </a:r>
            <a:r>
              <a:rPr lang="en-US" dirty="0"/>
              <a:t>, Viswanath Nandigam</a:t>
            </a:r>
            <a:r>
              <a:rPr lang="en-US" baseline="30000" dirty="0"/>
              <a:t>3</a:t>
            </a:r>
            <a:r>
              <a:rPr lang="en-US" dirty="0"/>
              <a:t>, Ramon Arrowsmith</a:t>
            </a:r>
            <a:r>
              <a:rPr lang="en-US" baseline="30000" dirty="0"/>
              <a:t>1</a:t>
            </a:r>
            <a:r>
              <a:rPr lang="en-US" dirty="0"/>
              <a:t>, Minh Phan</a:t>
            </a:r>
            <a:r>
              <a:rPr lang="en-US" baseline="30000" dirty="0"/>
              <a:t>3</a:t>
            </a:r>
            <a:r>
              <a:rPr lang="en-US" dirty="0"/>
              <a:t> </a:t>
            </a:r>
          </a:p>
          <a:p>
            <a:r>
              <a:rPr lang="en-US" baseline="30000" dirty="0"/>
              <a:t>1</a:t>
            </a:r>
            <a:r>
              <a:rPr lang="en-US" dirty="0"/>
              <a:t>Arizona State University, </a:t>
            </a:r>
            <a:r>
              <a:rPr lang="en-US" baseline="30000" dirty="0"/>
              <a:t>2</a:t>
            </a:r>
            <a:r>
              <a:rPr lang="en-US" dirty="0"/>
              <a:t>UNAVCO, </a:t>
            </a:r>
            <a:r>
              <a:rPr lang="en-US" baseline="30000" dirty="0"/>
              <a:t>3</a:t>
            </a:r>
            <a:r>
              <a:rPr lang="en-US" dirty="0"/>
              <a:t>San Diego Supercomputer Center</a:t>
            </a:r>
          </a:p>
        </p:txBody>
      </p:sp>
      <p:pic>
        <p:nvPicPr>
          <p:cNvPr id="4" name="Picture 3" descr="opentopography_web_hdr_tra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567" y="5257800"/>
            <a:ext cx="8334865" cy="1466936"/>
          </a:xfrm>
          <a:prstGeom prst="rect">
            <a:avLst/>
          </a:prstGeom>
        </p:spPr>
      </p:pic>
      <p:pic>
        <p:nvPicPr>
          <p:cNvPr id="5" name="Picture 4" descr="SDSClogo-plusname-red-mac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050" y="4639808"/>
            <a:ext cx="2410763" cy="597504"/>
          </a:xfrm>
          <a:prstGeom prst="rect">
            <a:avLst/>
          </a:prstGeom>
        </p:spPr>
      </p:pic>
      <p:pic>
        <p:nvPicPr>
          <p:cNvPr id="6" name="Picture 5" descr="lwm3_mg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2" y="4672498"/>
            <a:ext cx="2166236" cy="651335"/>
          </a:xfrm>
          <a:prstGeom prst="rect">
            <a:avLst/>
          </a:prstGeom>
        </p:spPr>
      </p:pic>
      <p:pic>
        <p:nvPicPr>
          <p:cNvPr id="7" name="Picture 6" descr="unavco-logo-red-black-shado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49" y="4639808"/>
            <a:ext cx="2958270" cy="73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05F17-0A50-944C-BE84-27F77E03E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4475"/>
            <a:ext cx="10515600" cy="1325563"/>
          </a:xfrm>
        </p:spPr>
        <p:txBody>
          <a:bodyPr/>
          <a:lstStyle/>
          <a:p>
            <a:r>
              <a:rPr lang="en-US" dirty="0"/>
              <a:t>Process your own dataset:</a:t>
            </a:r>
          </a:p>
        </p:txBody>
      </p:sp>
      <p:pic>
        <p:nvPicPr>
          <p:cNvPr id="5" name="Content Placeholder 4" descr="A close up of a map&#13;&#10;&#13;&#10;Description automatically generated">
            <a:extLst>
              <a:ext uri="{FF2B5EF4-FFF2-40B4-BE49-F238E27FC236}">
                <a16:creationId xmlns:a16="http://schemas.microsoft.com/office/drawing/2014/main" id="{2AD8BD14-B3C8-E34A-9A3C-42B928E7A1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2841" y="3517364"/>
            <a:ext cx="4160993" cy="3340635"/>
          </a:xfrm>
        </p:spPr>
      </p:pic>
      <p:pic>
        <p:nvPicPr>
          <p:cNvPr id="7" name="Picture 6" descr="A close up of a map&#13;&#10;&#13;&#10;Description automatically generated">
            <a:extLst>
              <a:ext uri="{FF2B5EF4-FFF2-40B4-BE49-F238E27FC236}">
                <a16:creationId xmlns:a16="http://schemas.microsoft.com/office/drawing/2014/main" id="{AF50FC94-5A00-6348-B85A-B71148181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74" y="800553"/>
            <a:ext cx="4974373" cy="5256893"/>
          </a:xfrm>
          <a:prstGeom prst="rect">
            <a:avLst/>
          </a:prstGeom>
        </p:spPr>
      </p:pic>
      <p:pic>
        <p:nvPicPr>
          <p:cNvPr id="9" name="Picture 8" descr="A picture containing text, map&#13;&#10;&#13;&#10;Description automatically generated">
            <a:extLst>
              <a:ext uri="{FF2B5EF4-FFF2-40B4-BE49-F238E27FC236}">
                <a16:creationId xmlns:a16="http://schemas.microsoft.com/office/drawing/2014/main" id="{F2671AB9-927B-6344-8713-703F628B1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521" y="382279"/>
            <a:ext cx="5776686" cy="31350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9AB933-51B7-5C4A-93F1-F9766EB3AD7E}"/>
              </a:ext>
            </a:extLst>
          </p:cNvPr>
          <p:cNvSpPr txBox="1"/>
          <p:nvPr/>
        </p:nvSpPr>
        <p:spPr>
          <a:xfrm>
            <a:off x="483265" y="5795837"/>
            <a:ext cx="91117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Suggestions: Utah, New Mexico, Pennsylvania, New Zealand</a:t>
            </a:r>
          </a:p>
          <a:p>
            <a:r>
              <a:rPr lang="en-US" sz="2800" b="1" dirty="0" err="1"/>
              <a:t>Differecing</a:t>
            </a:r>
            <a:r>
              <a:rPr lang="en-US" sz="2800" b="1" dirty="0"/>
              <a:t> button</a:t>
            </a:r>
          </a:p>
        </p:txBody>
      </p:sp>
    </p:spTree>
    <p:extLst>
      <p:ext uri="{BB962C8B-B14F-4D97-AF65-F5344CB8AC3E}">
        <p14:creationId xmlns:p14="http://schemas.microsoft.com/office/powerpoint/2010/main" val="238810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64" y="1476375"/>
            <a:ext cx="11610779" cy="4486274"/>
          </a:xfrm>
        </p:spPr>
        <p:txBody>
          <a:bodyPr>
            <a:noAutofit/>
          </a:bodyPr>
          <a:lstStyle/>
          <a:p>
            <a:r>
              <a:rPr lang="en-US" sz="3200" dirty="0"/>
              <a:t>High resolution topography is a powerful observational tool for studying the Earth's surface and natural hazards.  </a:t>
            </a:r>
          </a:p>
          <a:p>
            <a:r>
              <a:rPr lang="en-US" sz="3200" dirty="0"/>
              <a:t>When areas are imaged two or more times, multi-temporal topographic differencing detects surface change. </a:t>
            </a:r>
          </a:p>
          <a:p>
            <a:r>
              <a:rPr lang="en-US" sz="3200" dirty="0"/>
              <a:t> We have added the capability to perform on-demand topographic differencing for datasets in the </a:t>
            </a:r>
            <a:r>
              <a:rPr lang="en-US" sz="3200" dirty="0" err="1"/>
              <a:t>OpenTopography</a:t>
            </a:r>
            <a:r>
              <a:rPr lang="en-US" sz="3200" dirty="0"/>
              <a:t> archive.</a:t>
            </a:r>
          </a:p>
        </p:txBody>
      </p:sp>
    </p:spTree>
    <p:extLst>
      <p:ext uri="{BB962C8B-B14F-4D97-AF65-F5344CB8AC3E}">
        <p14:creationId xmlns:p14="http://schemas.microsoft.com/office/powerpoint/2010/main" val="1714571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682331"/>
            <a:ext cx="12911137" cy="4351338"/>
          </a:xfrm>
        </p:spPr>
        <p:txBody>
          <a:bodyPr>
            <a:normAutofit/>
          </a:bodyPr>
          <a:lstStyle/>
          <a:p>
            <a:r>
              <a:rPr lang="en-US" dirty="0"/>
              <a:t>Democratize online access to Earth science-oriented high-resolution topography </a:t>
            </a:r>
          </a:p>
          <a:p>
            <a:r>
              <a:rPr lang="en-US" dirty="0"/>
              <a:t>Data volume: 289 datasets, 244,000 km</a:t>
            </a:r>
            <a:r>
              <a:rPr lang="en-US" baseline="30000" dirty="0"/>
              <a:t>2</a:t>
            </a:r>
            <a:r>
              <a:rPr lang="en-US" dirty="0"/>
              <a:t>, 1.3 trillion pts </a:t>
            </a:r>
          </a:p>
          <a:p>
            <a:r>
              <a:rPr lang="en-US" dirty="0"/>
              <a:t>Next Generation Science: Multi-temporal differencing </a:t>
            </a:r>
          </a:p>
          <a:p>
            <a:r>
              <a:rPr lang="en-US" dirty="0"/>
              <a:t>Applications: Natural hazards, urban development, forest structure, river erosion</a:t>
            </a:r>
          </a:p>
          <a:p>
            <a:endParaRPr lang="en-US" dirty="0"/>
          </a:p>
        </p:txBody>
      </p:sp>
      <p:pic>
        <p:nvPicPr>
          <p:cNvPr id="6" name="Picture 5" descr="A close up of a map&#13;&#10;&#13;&#10;Description automatically generated">
            <a:extLst>
              <a:ext uri="{FF2B5EF4-FFF2-40B4-BE49-F238E27FC236}">
                <a16:creationId xmlns:a16="http://schemas.microsoft.com/office/drawing/2014/main" id="{BE2E2589-C9E0-8A48-8F85-901B0A3C51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78"/>
          <a:stretch/>
        </p:blipFill>
        <p:spPr>
          <a:xfrm>
            <a:off x="0" y="700088"/>
            <a:ext cx="9872663" cy="39952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8756"/>
            <a:ext cx="11195447" cy="1325563"/>
          </a:xfrm>
          <a:noFill/>
        </p:spPr>
        <p:txBody>
          <a:bodyPr>
            <a:normAutofit/>
          </a:bodyPr>
          <a:lstStyle/>
          <a:p>
            <a:r>
              <a:rPr lang="en-US" b="1" dirty="0"/>
              <a:t>Open Topography &amp; Topographic Differencing</a:t>
            </a:r>
          </a:p>
        </p:txBody>
      </p:sp>
    </p:spTree>
    <p:extLst>
      <p:ext uri="{BB962C8B-B14F-4D97-AF65-F5344CB8AC3E}">
        <p14:creationId xmlns:p14="http://schemas.microsoft.com/office/powerpoint/2010/main" val="239313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03" y="-112547"/>
            <a:ext cx="10515600" cy="1325563"/>
          </a:xfrm>
        </p:spPr>
        <p:txBody>
          <a:bodyPr/>
          <a:lstStyle/>
          <a:p>
            <a:r>
              <a:rPr lang="en-US" b="1" dirty="0"/>
              <a:t>Topographic differencing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093" y="1339272"/>
            <a:ext cx="4682924" cy="1612056"/>
          </a:xfrm>
        </p:spPr>
        <p:txBody>
          <a:bodyPr/>
          <a:lstStyle/>
          <a:p>
            <a:r>
              <a:rPr lang="en-US" b="1" dirty="0"/>
              <a:t>Vertical differencing (1D)</a:t>
            </a:r>
          </a:p>
          <a:p>
            <a:r>
              <a:rPr lang="en-US" dirty="0"/>
              <a:t>Image Correlation (2D)</a:t>
            </a:r>
          </a:p>
          <a:p>
            <a:r>
              <a:rPr lang="en-US" dirty="0"/>
              <a:t>Iterative Closest Point (3D)</a:t>
            </a:r>
          </a:p>
          <a:p>
            <a:endParaRPr lang="en-US" dirty="0"/>
          </a:p>
        </p:txBody>
      </p:sp>
      <p:pic>
        <p:nvPicPr>
          <p:cNvPr id="6" name="Content Placeholder 4" descr="A close up of a map&#13;&#10;&#13;&#10;Description automatically generated">
            <a:extLst>
              <a:ext uri="{FF2B5EF4-FFF2-40B4-BE49-F238E27FC236}">
                <a16:creationId xmlns:a16="http://schemas.microsoft.com/office/drawing/2014/main" id="{96A0B7FE-560D-384C-A5BC-FF6C511F6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610" y="0"/>
            <a:ext cx="4530390" cy="69254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E56E5F-B9FE-FC41-920F-603196BF4BBC}"/>
              </a:ext>
            </a:extLst>
          </p:cNvPr>
          <p:cNvSpPr txBox="1"/>
          <p:nvPr/>
        </p:nvSpPr>
        <p:spPr>
          <a:xfrm>
            <a:off x="1197132" y="4922319"/>
            <a:ext cx="6040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South Island, New Zealand</a:t>
            </a:r>
          </a:p>
          <a:p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7A0EDA-3C41-D54C-81BC-33989EAA1D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96"/>
          <a:stretch/>
        </p:blipFill>
        <p:spPr>
          <a:xfrm>
            <a:off x="1399172" y="5537502"/>
            <a:ext cx="4752553" cy="3442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4E0DBD-7AA0-6649-B4DD-935368A61E79}"/>
              </a:ext>
            </a:extLst>
          </p:cNvPr>
          <p:cNvSpPr txBox="1"/>
          <p:nvPr/>
        </p:nvSpPr>
        <p:spPr>
          <a:xfrm>
            <a:off x="1963131" y="6179800"/>
            <a:ext cx="3922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Vertical Difference (m)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BBAF8A-39D8-2C48-809B-94DA9183A347}"/>
              </a:ext>
            </a:extLst>
          </p:cNvPr>
          <p:cNvSpPr txBox="1"/>
          <p:nvPr/>
        </p:nvSpPr>
        <p:spPr>
          <a:xfrm>
            <a:off x="3578920" y="580042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9E0AB1-11D1-E843-86CA-7AB75655C16D}"/>
              </a:ext>
            </a:extLst>
          </p:cNvPr>
          <p:cNvSpPr txBox="1"/>
          <p:nvPr/>
        </p:nvSpPr>
        <p:spPr>
          <a:xfrm>
            <a:off x="1296951" y="5800427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ED8C78-0079-2244-8E55-1A1F7BCAD702}"/>
              </a:ext>
            </a:extLst>
          </p:cNvPr>
          <p:cNvSpPr txBox="1"/>
          <p:nvPr/>
        </p:nvSpPr>
        <p:spPr>
          <a:xfrm>
            <a:off x="5769286" y="580042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25238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845764"/>
            <a:ext cx="7548562" cy="60122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03" y="5657671"/>
            <a:ext cx="479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Optical correlation displacements for the 1992 Landers Earthquake (Milliner et al., 2015)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7622887-AFA0-D143-B9FD-B15C59C8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3" y="-112547"/>
            <a:ext cx="10515600" cy="1325563"/>
          </a:xfrm>
        </p:spPr>
        <p:txBody>
          <a:bodyPr/>
          <a:lstStyle/>
          <a:p>
            <a:r>
              <a:rPr lang="en-US" b="1" dirty="0"/>
              <a:t>Topographic differencing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710930B-AA12-6848-AFC1-5A7F1971B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093" y="1339272"/>
            <a:ext cx="4682924" cy="1612056"/>
          </a:xfrm>
        </p:spPr>
        <p:txBody>
          <a:bodyPr/>
          <a:lstStyle/>
          <a:p>
            <a:r>
              <a:rPr lang="en-US" dirty="0"/>
              <a:t>Vertical differencing (1D)</a:t>
            </a:r>
          </a:p>
          <a:p>
            <a:r>
              <a:rPr lang="en-US" b="1" dirty="0"/>
              <a:t>Image Correlation (2D)</a:t>
            </a:r>
          </a:p>
          <a:p>
            <a:r>
              <a:rPr lang="en-US" dirty="0"/>
              <a:t>Iterative Closest Point (3D)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16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18" y="-96068"/>
            <a:ext cx="7577129" cy="70008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753" y="6172482"/>
            <a:ext cx="5419615" cy="149322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 err="1"/>
              <a:t>Besl</a:t>
            </a:r>
            <a:r>
              <a:rPr lang="en-US" dirty="0"/>
              <a:t> and McKay (1992); Geiger et al., (2012); </a:t>
            </a:r>
            <a:r>
              <a:rPr lang="en-US" dirty="0" err="1"/>
              <a:t>Nissen</a:t>
            </a:r>
            <a:r>
              <a:rPr lang="en-US" dirty="0"/>
              <a:t> et al., (2012; 2014)</a:t>
            </a:r>
          </a:p>
          <a:p>
            <a:pPr marL="457200" lvl="1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140712" y="1185055"/>
            <a:ext cx="1694986" cy="847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92731" y="1319992"/>
            <a:ext cx="1029100" cy="847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8403" y="5072780"/>
            <a:ext cx="5297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3D displacements for the M7 2016 Kumamoto, Japan, Earthquake  (Scott et al., 2018)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80391D1-36DC-474B-A4BD-4F662C30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3" y="-112547"/>
            <a:ext cx="10515600" cy="1325563"/>
          </a:xfrm>
        </p:spPr>
        <p:txBody>
          <a:bodyPr/>
          <a:lstStyle/>
          <a:p>
            <a:r>
              <a:rPr lang="en-US" b="1" dirty="0"/>
              <a:t>Topographic differencing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5B52F5C-A5A2-F94A-9E39-BABEBE208DBE}"/>
              </a:ext>
            </a:extLst>
          </p:cNvPr>
          <p:cNvSpPr txBox="1">
            <a:spLocks/>
          </p:cNvSpPr>
          <p:nvPr/>
        </p:nvSpPr>
        <p:spPr>
          <a:xfrm>
            <a:off x="503093" y="1339272"/>
            <a:ext cx="4682924" cy="1612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Vertical differencing (1D)</a:t>
            </a:r>
          </a:p>
          <a:p>
            <a:r>
              <a:rPr lang="en-US" dirty="0"/>
              <a:t>Image Correlation (2D)</a:t>
            </a:r>
          </a:p>
          <a:p>
            <a:r>
              <a:rPr lang="en-US" b="1" dirty="0"/>
              <a:t>Iterative Closest Point (3D)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235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Challenges &amp; Requirements </a:t>
            </a:r>
          </a:p>
        </p:txBody>
      </p:sp>
      <p:sp>
        <p:nvSpPr>
          <p:cNvPr id="8" name="Rectangle 7"/>
          <p:cNvSpPr/>
          <p:nvPr/>
        </p:nvSpPr>
        <p:spPr>
          <a:xfrm>
            <a:off x="6457948" y="1841717"/>
            <a:ext cx="1014415" cy="4017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7949" y="1428750"/>
            <a:ext cx="5734051" cy="5086350"/>
          </a:xfrm>
        </p:spPr>
        <p:txBody>
          <a:bodyPr>
            <a:normAutofit/>
          </a:bodyPr>
          <a:lstStyle/>
          <a:p>
            <a:r>
              <a:rPr lang="en-US" dirty="0"/>
              <a:t>Legacy datasets </a:t>
            </a:r>
          </a:p>
          <a:p>
            <a:pPr lvl="1"/>
            <a:r>
              <a:rPr lang="en-US" dirty="0"/>
              <a:t>Become invaluable following event</a:t>
            </a:r>
          </a:p>
          <a:p>
            <a:pPr lvl="1"/>
            <a:r>
              <a:rPr lang="en-US" dirty="0"/>
              <a:t>Metadata quality control </a:t>
            </a:r>
          </a:p>
          <a:p>
            <a:r>
              <a:rPr lang="en-US" dirty="0"/>
              <a:t>Hybrid data</a:t>
            </a:r>
          </a:p>
          <a:p>
            <a:pPr lvl="1"/>
            <a:r>
              <a:rPr lang="en-US" dirty="0"/>
              <a:t>Current: point cloud and raster data, varying shot density</a:t>
            </a:r>
          </a:p>
          <a:p>
            <a:pPr lvl="1"/>
            <a:r>
              <a:rPr lang="en-US" dirty="0"/>
              <a:t>Future: TLS, </a:t>
            </a:r>
            <a:r>
              <a:rPr lang="en-US" dirty="0" err="1"/>
              <a:t>SfM</a:t>
            </a:r>
            <a:r>
              <a:rPr lang="en-US" dirty="0"/>
              <a:t>, global raster data </a:t>
            </a:r>
          </a:p>
          <a:p>
            <a:r>
              <a:rPr lang="en-US" dirty="0"/>
              <a:t>Algorithms </a:t>
            </a:r>
          </a:p>
          <a:p>
            <a:pPr lvl="1"/>
            <a:r>
              <a:rPr lang="en-US" dirty="0"/>
              <a:t>On-demand with different </a:t>
            </a:r>
            <a:r>
              <a:rPr lang="en-US"/>
              <a:t>data types</a:t>
            </a:r>
            <a:endParaRPr lang="en-US" dirty="0"/>
          </a:p>
          <a:p>
            <a:r>
              <a:rPr lang="en-US" dirty="0"/>
              <a:t>Cyber-infrastructure  </a:t>
            </a:r>
          </a:p>
          <a:p>
            <a:pPr lvl="1"/>
            <a:r>
              <a:rPr lang="en-US" dirty="0"/>
              <a:t>Must interact with current HPC system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15254" y="5859135"/>
            <a:ext cx="6126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2018 Kilauea Eruption </a:t>
            </a:r>
          </a:p>
        </p:txBody>
      </p:sp>
      <p:pic>
        <p:nvPicPr>
          <p:cNvPr id="5" name="Picture 4" descr="The side of a mountain&#13;&#10;&#13;&#10;Description automatically generated">
            <a:extLst>
              <a:ext uri="{FF2B5EF4-FFF2-40B4-BE49-F238E27FC236}">
                <a16:creationId xmlns:a16="http://schemas.microsoft.com/office/drawing/2014/main" id="{F2DE7534-5AD4-A343-99E9-A39D62028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70" y="1428750"/>
            <a:ext cx="6403445" cy="400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42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25" y="1543435"/>
            <a:ext cx="6967538" cy="40174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Vertical differencing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57" y="1690688"/>
            <a:ext cx="594096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Overlapping data </a:t>
            </a:r>
          </a:p>
          <a:p>
            <a:r>
              <a:rPr lang="en-US" dirty="0"/>
              <a:t>Dataset must be on identical grids </a:t>
            </a:r>
          </a:p>
          <a:p>
            <a:pPr lvl="1"/>
            <a:r>
              <a:rPr lang="en-US" dirty="0"/>
              <a:t>Original raster and gridded point cloud data </a:t>
            </a:r>
          </a:p>
          <a:p>
            <a:pPr lvl="1"/>
            <a:r>
              <a:rPr lang="en-US" dirty="0"/>
              <a:t>Varying raster and shot densities</a:t>
            </a:r>
          </a:p>
          <a:p>
            <a:r>
              <a:rPr lang="en-US" dirty="0"/>
              <a:t>Raster subtraction </a:t>
            </a:r>
          </a:p>
          <a:p>
            <a:r>
              <a:rPr lang="en-US" dirty="0"/>
              <a:t>Option to remove points below a user-defined error threshold </a:t>
            </a:r>
          </a:p>
          <a:p>
            <a:r>
              <a:rPr lang="en-US" dirty="0"/>
              <a:t>Display difference maps and histogram of differences </a:t>
            </a:r>
          </a:p>
          <a:p>
            <a:pPr lvl="1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067443" y="1418209"/>
            <a:ext cx="6724650" cy="489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04157" y="5191920"/>
            <a:ext cx="6724650" cy="489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24525" y="5191920"/>
            <a:ext cx="63429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Infrastructure damage following the 2016 M7 Kumamoto, Japan</a:t>
            </a:r>
            <a:r>
              <a:rPr lang="en-US" sz="2800"/>
              <a:t>, earthquake.</a:t>
            </a:r>
          </a:p>
        </p:txBody>
      </p:sp>
    </p:spTree>
    <p:extLst>
      <p:ext uri="{BB962C8B-B14F-4D97-AF65-F5344CB8AC3E}">
        <p14:creationId xmlns:p14="http://schemas.microsoft.com/office/powerpoint/2010/main" val="143615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8264"/>
            <a:ext cx="12192001" cy="649288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800"/>
            <a:ext cx="12192000" cy="64928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0" y="1221752"/>
            <a:ext cx="6992342" cy="5359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1000"/>
            <a:ext cx="12192000" cy="100984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" y="861065"/>
            <a:ext cx="12192001" cy="594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4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67"/>
            <a:ext cx="12028672" cy="30045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3046144"/>
            <a:ext cx="12028669" cy="15734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" y="4815802"/>
            <a:ext cx="11897924" cy="1875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45778" y="72737"/>
            <a:ext cx="3817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Select area </a:t>
            </a:r>
            <a:r>
              <a:rPr lang="en-US" sz="3200"/>
              <a:t>to process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97889" y="3127288"/>
            <a:ext cx="277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Grid resolution 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632480" y="4775080"/>
            <a:ext cx="5330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User-defined level </a:t>
            </a:r>
            <a:r>
              <a:rPr lang="en-US" sz="3200"/>
              <a:t>of detection</a:t>
            </a:r>
            <a:endParaRPr lang="en-US" sz="3200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3" t="84629" r="44292" b="-1827"/>
          <a:stretch/>
        </p:blipFill>
        <p:spPr>
          <a:xfrm>
            <a:off x="5353154" y="6347116"/>
            <a:ext cx="1322364" cy="59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9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7387"/>
            <a:ext cx="11516135" cy="5284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829"/>
            <a:ext cx="11516135" cy="5652091"/>
          </a:xfrm>
          <a:prstGeom prst="rect">
            <a:avLst/>
          </a:prstGeom>
        </p:spPr>
      </p:pic>
      <p:pic>
        <p:nvPicPr>
          <p:cNvPr id="9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25" b="7337"/>
          <a:stretch/>
        </p:blipFill>
        <p:spPr>
          <a:xfrm>
            <a:off x="-28136" y="458780"/>
            <a:ext cx="11228512" cy="1077661"/>
          </a:xfrm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36"/>
          <a:stretch/>
        </p:blipFill>
        <p:spPr>
          <a:xfrm>
            <a:off x="43770" y="-5455"/>
            <a:ext cx="11228512" cy="4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5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6982"/>
            <a:ext cx="6946232" cy="49032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3985" y="28283"/>
            <a:ext cx="10515600" cy="1325563"/>
          </a:xfrm>
        </p:spPr>
        <p:txBody>
          <a:bodyPr/>
          <a:lstStyle/>
          <a:p>
            <a:r>
              <a:rPr lang="en-US" b="1" dirty="0"/>
              <a:t>Where can I perform differencing?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9661" y="1398957"/>
            <a:ext cx="57449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Currently, 40 dataset pairs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Salt Lake City, Utah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Critical Zone Observatory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Rivers and riparian zones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Natural hazards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400" dirty="0"/>
              <a:t>Slumgullion Landslide, CO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400" dirty="0"/>
              <a:t>Rock Falls, Yosemite, CA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400" dirty="0"/>
              <a:t>2018 Kilauea eruption, HI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400" dirty="0"/>
              <a:t>2010 M7.2 El Mayor </a:t>
            </a:r>
            <a:r>
              <a:rPr lang="en-US" sz="2400" dirty="0" err="1"/>
              <a:t>Cucapah</a:t>
            </a:r>
            <a:r>
              <a:rPr lang="en-US" sz="2400" dirty="0"/>
              <a:t>, MX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400" dirty="0"/>
              <a:t>2016 M7 Kumamoto, Japan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/>
              <a:t>More to come! </a:t>
            </a:r>
          </a:p>
          <a:p>
            <a:pPr marL="1200150" lvl="2" indent="-285750">
              <a:buFont typeface="Arial" charset="0"/>
              <a:buChar char="•"/>
            </a:pPr>
            <a:endParaRPr lang="en-US" sz="24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1917757" y="5854700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992700" y="3706445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16425" y="3261945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5258468" y="3192095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4514450" y="2974240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4191611" y="3285115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4313386" y="3171979"/>
            <a:ext cx="243550" cy="16510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743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89340-CC45-C042-A8CB-9CAFF488B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photo&#13;&#10;&#13;&#10;Description automatically generated">
            <a:extLst>
              <a:ext uri="{FF2B5EF4-FFF2-40B4-BE49-F238E27FC236}">
                <a16:creationId xmlns:a16="http://schemas.microsoft.com/office/drawing/2014/main" id="{43990E21-65F0-3942-BFF5-2806E9E3E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0682514" cy="6918491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F5FC92-4C02-4A40-8C90-ACB89661E018}"/>
              </a:ext>
            </a:extLst>
          </p:cNvPr>
          <p:cNvSpPr/>
          <p:nvPr/>
        </p:nvSpPr>
        <p:spPr>
          <a:xfrm>
            <a:off x="3114185" y="4601028"/>
            <a:ext cx="5190417" cy="2300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592B28-CFCF-BD4F-B597-A271C8EC3E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96"/>
          <a:stretch/>
        </p:blipFill>
        <p:spPr>
          <a:xfrm>
            <a:off x="3216406" y="5708425"/>
            <a:ext cx="4752553" cy="3442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5EC090-3989-9B4D-A1E0-07966B2A2A3E}"/>
              </a:ext>
            </a:extLst>
          </p:cNvPr>
          <p:cNvSpPr txBox="1"/>
          <p:nvPr/>
        </p:nvSpPr>
        <p:spPr>
          <a:xfrm>
            <a:off x="3780365" y="6350723"/>
            <a:ext cx="3922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Vertical Difference (m)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97371C-43A1-FE4E-B94C-17B55470DEBB}"/>
              </a:ext>
            </a:extLst>
          </p:cNvPr>
          <p:cNvSpPr txBox="1"/>
          <p:nvPr/>
        </p:nvSpPr>
        <p:spPr>
          <a:xfrm>
            <a:off x="5396154" y="597135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1E7CC-015C-2244-94F9-E2BB87E96358}"/>
              </a:ext>
            </a:extLst>
          </p:cNvPr>
          <p:cNvSpPr txBox="1"/>
          <p:nvPr/>
        </p:nvSpPr>
        <p:spPr>
          <a:xfrm>
            <a:off x="3114185" y="5971350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-15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C532EF-18D0-B04E-B948-7EB7D4324BD8}"/>
              </a:ext>
            </a:extLst>
          </p:cNvPr>
          <p:cNvSpPr txBox="1"/>
          <p:nvPr/>
        </p:nvSpPr>
        <p:spPr>
          <a:xfrm>
            <a:off x="7415066" y="597135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466C6-7717-CC4B-A737-1C973798C502}"/>
              </a:ext>
            </a:extLst>
          </p:cNvPr>
          <p:cNvSpPr txBox="1"/>
          <p:nvPr/>
        </p:nvSpPr>
        <p:spPr>
          <a:xfrm>
            <a:off x="2708171" y="4762670"/>
            <a:ext cx="59042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Salt Lake City Airport </a:t>
            </a:r>
          </a:p>
          <a:p>
            <a:pPr algn="ctr"/>
            <a:r>
              <a:rPr lang="en-US" sz="3200" b="1" dirty="0"/>
              <a:t>Differencing: 2011-2013</a:t>
            </a:r>
          </a:p>
        </p:txBody>
      </p:sp>
    </p:spTree>
    <p:extLst>
      <p:ext uri="{BB962C8B-B14F-4D97-AF65-F5344CB8AC3E}">
        <p14:creationId xmlns:p14="http://schemas.microsoft.com/office/powerpoint/2010/main" val="1394892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AF1EA-26A6-C248-81FD-6282B7D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8E474B-A46E-DE45-8158-BEFE1FC5F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6807200" cy="690502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2A8F7A-6EA9-994D-8AD7-FF2C24B03049}"/>
              </a:ext>
            </a:extLst>
          </p:cNvPr>
          <p:cNvSpPr/>
          <p:nvPr/>
        </p:nvSpPr>
        <p:spPr>
          <a:xfrm>
            <a:off x="6974985" y="4523530"/>
            <a:ext cx="5190417" cy="2300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072A08-788F-EB4E-8478-B77C0DB5F0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96"/>
          <a:stretch/>
        </p:blipFill>
        <p:spPr>
          <a:xfrm>
            <a:off x="7077206" y="5630927"/>
            <a:ext cx="4752553" cy="3442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D96CF1-8CD8-2F40-B99F-7AEFA2FB305B}"/>
              </a:ext>
            </a:extLst>
          </p:cNvPr>
          <p:cNvSpPr txBox="1"/>
          <p:nvPr/>
        </p:nvSpPr>
        <p:spPr>
          <a:xfrm>
            <a:off x="7641165" y="6273225"/>
            <a:ext cx="3922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Vertical Difference (m)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F45BE3-1426-0444-BB61-53270509D928}"/>
              </a:ext>
            </a:extLst>
          </p:cNvPr>
          <p:cNvSpPr txBox="1"/>
          <p:nvPr/>
        </p:nvSpPr>
        <p:spPr>
          <a:xfrm>
            <a:off x="9256954" y="58938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65E580-5208-634A-BEDC-B9B6636AAFB4}"/>
              </a:ext>
            </a:extLst>
          </p:cNvPr>
          <p:cNvSpPr txBox="1"/>
          <p:nvPr/>
        </p:nvSpPr>
        <p:spPr>
          <a:xfrm>
            <a:off x="6974985" y="5893852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B60F0-7464-D548-9BE2-6A4F08443D90}"/>
              </a:ext>
            </a:extLst>
          </p:cNvPr>
          <p:cNvSpPr txBox="1"/>
          <p:nvPr/>
        </p:nvSpPr>
        <p:spPr>
          <a:xfrm>
            <a:off x="11275866" y="589385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7B8E08-432F-864C-A8E1-DCC8536141D2}"/>
              </a:ext>
            </a:extLst>
          </p:cNvPr>
          <p:cNvSpPr txBox="1"/>
          <p:nvPr/>
        </p:nvSpPr>
        <p:spPr>
          <a:xfrm>
            <a:off x="6568971" y="4685172"/>
            <a:ext cx="59042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Yosemite, CA</a:t>
            </a:r>
          </a:p>
          <a:p>
            <a:pPr algn="ctr"/>
            <a:r>
              <a:rPr lang="en-US" sz="3200" b="1" dirty="0"/>
              <a:t>Differencing: 2011-2013</a:t>
            </a:r>
          </a:p>
        </p:txBody>
      </p:sp>
    </p:spTree>
    <p:extLst>
      <p:ext uri="{BB962C8B-B14F-4D97-AF65-F5344CB8AC3E}">
        <p14:creationId xmlns:p14="http://schemas.microsoft.com/office/powerpoint/2010/main" val="2795921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C5375-0C7B-214D-A700-CFC6ABCD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61C7AC-1E06-A74F-9FD8-5592907E2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7407"/>
            <a:ext cx="5904236" cy="688540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A2B648-5974-994F-9D23-5582E208EE99}"/>
              </a:ext>
            </a:extLst>
          </p:cNvPr>
          <p:cNvSpPr txBox="1"/>
          <p:nvPr/>
        </p:nvSpPr>
        <p:spPr>
          <a:xfrm>
            <a:off x="6392897" y="0"/>
            <a:ext cx="6040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Calhoun, South Carolina</a:t>
            </a:r>
          </a:p>
          <a:p>
            <a:endParaRPr lang="en-US" sz="3600" dirty="0"/>
          </a:p>
          <a:p>
            <a:r>
              <a:rPr lang="en-US" sz="3600" dirty="0"/>
              <a:t>Critical Zone observatory </a:t>
            </a:r>
          </a:p>
          <a:p>
            <a:endParaRPr lang="en-US" sz="3600" dirty="0"/>
          </a:p>
          <a:p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124FD2-E2BA-8148-8020-18720BCF2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96"/>
          <a:stretch/>
        </p:blipFill>
        <p:spPr>
          <a:xfrm>
            <a:off x="6699835" y="5630927"/>
            <a:ext cx="4752553" cy="3442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CD4B8A-C056-0A49-A3D1-289B11A0C4D1}"/>
              </a:ext>
            </a:extLst>
          </p:cNvPr>
          <p:cNvSpPr txBox="1"/>
          <p:nvPr/>
        </p:nvSpPr>
        <p:spPr>
          <a:xfrm>
            <a:off x="7263794" y="6273225"/>
            <a:ext cx="3922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Vertical Difference (m)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3ABA90-7CE3-3D4E-A454-C8463E2BC98D}"/>
              </a:ext>
            </a:extLst>
          </p:cNvPr>
          <p:cNvSpPr txBox="1"/>
          <p:nvPr/>
        </p:nvSpPr>
        <p:spPr>
          <a:xfrm>
            <a:off x="8879583" y="58938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9D173A-9E28-754E-8F73-F718CFBFB52F}"/>
              </a:ext>
            </a:extLst>
          </p:cNvPr>
          <p:cNvSpPr txBox="1"/>
          <p:nvPr/>
        </p:nvSpPr>
        <p:spPr>
          <a:xfrm>
            <a:off x="6597614" y="5893852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DBEF67-59D8-DA41-9A1A-A51E7F8B9F66}"/>
              </a:ext>
            </a:extLst>
          </p:cNvPr>
          <p:cNvSpPr txBox="1"/>
          <p:nvPr/>
        </p:nvSpPr>
        <p:spPr>
          <a:xfrm>
            <a:off x="10898495" y="589385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08D74F-BBC2-7141-A080-5506C52DF7A7}"/>
              </a:ext>
            </a:extLst>
          </p:cNvPr>
          <p:cNvSpPr txBox="1"/>
          <p:nvPr/>
        </p:nvSpPr>
        <p:spPr>
          <a:xfrm>
            <a:off x="6273014" y="2030301"/>
            <a:ext cx="5904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does land with extensive agricultural and water degradation recover?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EE87CD-8DA9-104B-A767-F1AF1F16DCEC}"/>
              </a:ext>
            </a:extLst>
          </p:cNvPr>
          <p:cNvSpPr txBox="1"/>
          <p:nvPr/>
        </p:nvSpPr>
        <p:spPr>
          <a:xfrm>
            <a:off x="6096000" y="5079268"/>
            <a:ext cx="5904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Differencing: July 2014- February 2016 </a:t>
            </a:r>
          </a:p>
        </p:txBody>
      </p:sp>
    </p:spTree>
    <p:extLst>
      <p:ext uri="{BB962C8B-B14F-4D97-AF65-F5344CB8AC3E}">
        <p14:creationId xmlns:p14="http://schemas.microsoft.com/office/powerpoint/2010/main" val="360660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E3488-F581-5E42-A80F-6837E935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text on a white background&#13;&#10;&#13;&#10;Description automatically generated">
            <a:extLst>
              <a:ext uri="{FF2B5EF4-FFF2-40B4-BE49-F238E27FC236}">
                <a16:creationId xmlns:a16="http://schemas.microsoft.com/office/drawing/2014/main" id="{8D0FF5D9-6763-444A-81BD-ED911BD68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4131" y="-12546"/>
            <a:ext cx="9944668" cy="549443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C05C98-9EAC-2145-AE12-165D3C3BA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96"/>
          <a:stretch/>
        </p:blipFill>
        <p:spPr>
          <a:xfrm>
            <a:off x="6699835" y="5630927"/>
            <a:ext cx="4752553" cy="3442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55D875-BF2A-E14E-9079-92E51CB795C6}"/>
              </a:ext>
            </a:extLst>
          </p:cNvPr>
          <p:cNvSpPr txBox="1"/>
          <p:nvPr/>
        </p:nvSpPr>
        <p:spPr>
          <a:xfrm>
            <a:off x="7263794" y="6273225"/>
            <a:ext cx="3922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Vertical Difference (m)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1F94DC-6E87-F34E-8F42-AE9F19E28F30}"/>
              </a:ext>
            </a:extLst>
          </p:cNvPr>
          <p:cNvSpPr txBox="1"/>
          <p:nvPr/>
        </p:nvSpPr>
        <p:spPr>
          <a:xfrm>
            <a:off x="8879583" y="58938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0633B-C503-3346-B53F-F55CAE2F6562}"/>
              </a:ext>
            </a:extLst>
          </p:cNvPr>
          <p:cNvSpPr txBox="1"/>
          <p:nvPr/>
        </p:nvSpPr>
        <p:spPr>
          <a:xfrm>
            <a:off x="6597614" y="5893852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0F2C70-A873-3D4B-8251-E6059F26D185}"/>
              </a:ext>
            </a:extLst>
          </p:cNvPr>
          <p:cNvSpPr txBox="1"/>
          <p:nvPr/>
        </p:nvSpPr>
        <p:spPr>
          <a:xfrm>
            <a:off x="11062271" y="58938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06422B-AB4F-5B4F-9283-DE7D63D52116}"/>
              </a:ext>
            </a:extLst>
          </p:cNvPr>
          <p:cNvSpPr txBox="1"/>
          <p:nvPr/>
        </p:nvSpPr>
        <p:spPr>
          <a:xfrm>
            <a:off x="0" y="6282126"/>
            <a:ext cx="5904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Differencing: Oct 2015- Oct 2017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15BB3A-908C-BF4A-BC4B-DDF3D09DC680}"/>
              </a:ext>
            </a:extLst>
          </p:cNvPr>
          <p:cNvSpPr txBox="1"/>
          <p:nvPr/>
        </p:nvSpPr>
        <p:spPr>
          <a:xfrm>
            <a:off x="0" y="5460123"/>
            <a:ext cx="5105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Salt Lake City, Utah</a:t>
            </a:r>
          </a:p>
        </p:txBody>
      </p:sp>
    </p:spTree>
    <p:extLst>
      <p:ext uri="{BB962C8B-B14F-4D97-AF65-F5344CB8AC3E}">
        <p14:creationId xmlns:p14="http://schemas.microsoft.com/office/powerpoint/2010/main" val="312729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EAEC6-1BB9-FD41-B138-758C63A15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map&#13;&#10;&#13;&#10;Description automatically generated">
            <a:extLst>
              <a:ext uri="{FF2B5EF4-FFF2-40B4-BE49-F238E27FC236}">
                <a16:creationId xmlns:a16="http://schemas.microsoft.com/office/drawing/2014/main" id="{2C316D45-D453-0043-BAE3-2C4A904CE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165" y="0"/>
            <a:ext cx="9380866" cy="564415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B1943F-5775-A348-93CF-1D911FB4F6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996"/>
          <a:stretch/>
        </p:blipFill>
        <p:spPr>
          <a:xfrm>
            <a:off x="6699835" y="5630927"/>
            <a:ext cx="4752553" cy="3442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EDAB67-C2BF-354A-B7D2-DFCA36F53ABF}"/>
              </a:ext>
            </a:extLst>
          </p:cNvPr>
          <p:cNvSpPr txBox="1"/>
          <p:nvPr/>
        </p:nvSpPr>
        <p:spPr>
          <a:xfrm>
            <a:off x="7263794" y="6273225"/>
            <a:ext cx="3922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Vertical Difference (m)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48E46A-DD2C-3740-908C-CC5588D18B84}"/>
              </a:ext>
            </a:extLst>
          </p:cNvPr>
          <p:cNvSpPr txBox="1"/>
          <p:nvPr/>
        </p:nvSpPr>
        <p:spPr>
          <a:xfrm>
            <a:off x="8879583" y="58938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7104D6-59B7-F547-B2BC-FFE6250DFA4E}"/>
              </a:ext>
            </a:extLst>
          </p:cNvPr>
          <p:cNvSpPr txBox="1"/>
          <p:nvPr/>
        </p:nvSpPr>
        <p:spPr>
          <a:xfrm>
            <a:off x="6753795" y="5908100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AC0EE7-43E8-6542-9789-1C40E58A1683}"/>
              </a:ext>
            </a:extLst>
          </p:cNvPr>
          <p:cNvSpPr txBox="1"/>
          <p:nvPr/>
        </p:nvSpPr>
        <p:spPr>
          <a:xfrm>
            <a:off x="10994031" y="58938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6E4A99-EA95-7941-86E7-5321DF7FC000}"/>
              </a:ext>
            </a:extLst>
          </p:cNvPr>
          <p:cNvSpPr txBox="1"/>
          <p:nvPr/>
        </p:nvSpPr>
        <p:spPr>
          <a:xfrm>
            <a:off x="-32757" y="6334780"/>
            <a:ext cx="5904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Differencing: June 2008- August 2014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FC3152-10DD-2945-99A1-976600CE4EDC}"/>
              </a:ext>
            </a:extLst>
          </p:cNvPr>
          <p:cNvSpPr txBox="1"/>
          <p:nvPr/>
        </p:nvSpPr>
        <p:spPr>
          <a:xfrm>
            <a:off x="0" y="5803033"/>
            <a:ext cx="5105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Iowa City, Iowa</a:t>
            </a:r>
          </a:p>
        </p:txBody>
      </p:sp>
    </p:spTree>
    <p:extLst>
      <p:ext uri="{BB962C8B-B14F-4D97-AF65-F5344CB8AC3E}">
        <p14:creationId xmlns:p14="http://schemas.microsoft.com/office/powerpoint/2010/main" val="1546774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2824-DEC9-B547-9528-1D82191AB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06" y="0"/>
            <a:ext cx="10515600" cy="1325563"/>
          </a:xfrm>
        </p:spPr>
        <p:txBody>
          <a:bodyPr/>
          <a:lstStyle/>
          <a:p>
            <a:r>
              <a:rPr lang="en-US" b="1" dirty="0"/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9E5F1-86EA-7B46-982F-B0FD3C6C9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28073"/>
            <a:ext cx="6496335" cy="4351338"/>
          </a:xfrm>
        </p:spPr>
        <p:txBody>
          <a:bodyPr/>
          <a:lstStyle/>
          <a:p>
            <a:r>
              <a:rPr lang="en-US" dirty="0"/>
              <a:t>On-demand vertical differencing is implemented on </a:t>
            </a:r>
            <a:r>
              <a:rPr lang="en-US" dirty="0" err="1"/>
              <a:t>OpenTopography</a:t>
            </a:r>
            <a:r>
              <a:rPr lang="en-US" dirty="0"/>
              <a:t>.</a:t>
            </a:r>
          </a:p>
          <a:p>
            <a:r>
              <a:rPr lang="en-US" dirty="0"/>
              <a:t>Topographic change detection images landscape change from a variety of processes including natural hazards and urban growth.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5FCE5-6CE8-8045-91BF-11419612B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305" y="785569"/>
            <a:ext cx="7972997" cy="45971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48F4E1-5FE9-4C43-A89A-169633CA8082}"/>
              </a:ext>
            </a:extLst>
          </p:cNvPr>
          <p:cNvSpPr/>
          <p:nvPr/>
        </p:nvSpPr>
        <p:spPr>
          <a:xfrm>
            <a:off x="11838668" y="486429"/>
            <a:ext cx="6724650" cy="489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84986D-77B7-C049-A2FB-BBB907968862}"/>
              </a:ext>
            </a:extLst>
          </p:cNvPr>
          <p:cNvSpPr txBox="1"/>
          <p:nvPr/>
        </p:nvSpPr>
        <p:spPr>
          <a:xfrm>
            <a:off x="6648305" y="5389477"/>
            <a:ext cx="5345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Snow on and Snow-off in the Jemez River Basin, NM </a:t>
            </a:r>
          </a:p>
        </p:txBody>
      </p:sp>
    </p:spTree>
    <p:extLst>
      <p:ext uri="{BB962C8B-B14F-4D97-AF65-F5344CB8AC3E}">
        <p14:creationId xmlns:p14="http://schemas.microsoft.com/office/powerpoint/2010/main" val="3524042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4519</TotalTime>
  <Words>557</Words>
  <Application>Microsoft Macintosh PowerPoint</Application>
  <PresentationFormat>Widescreen</PresentationFormat>
  <Paragraphs>108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Topographic Differencing</vt:lpstr>
      <vt:lpstr>Process your own dataset:</vt:lpstr>
      <vt:lpstr>Introduction </vt:lpstr>
      <vt:lpstr>Open Topography &amp; Topographic Differencing</vt:lpstr>
      <vt:lpstr>Topographic differencing</vt:lpstr>
      <vt:lpstr>Topographic differencing</vt:lpstr>
      <vt:lpstr>Topographic differencing</vt:lpstr>
      <vt:lpstr>PowerPoint Presentation</vt:lpstr>
      <vt:lpstr>Vertical differencing </vt:lpstr>
      <vt:lpstr>PowerPoint Presentation</vt:lpstr>
      <vt:lpstr>PowerPoint Presentation</vt:lpstr>
      <vt:lpstr>PowerPoint Presentation</vt:lpstr>
      <vt:lpstr>Where can I perform differencing?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Chelsea Scott</dc:creator>
  <cp:lastModifiedBy>Chelsea Scott</cp:lastModifiedBy>
  <cp:revision>20</cp:revision>
  <dcterms:created xsi:type="dcterms:W3CDTF">2019-09-25T15:45:07Z</dcterms:created>
  <dcterms:modified xsi:type="dcterms:W3CDTF">2019-10-02T23:22:48Z</dcterms:modified>
</cp:coreProperties>
</file>